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71" r:id="rId5"/>
    <p:sldId id="272" r:id="rId6"/>
    <p:sldId id="273" r:id="rId7"/>
    <p:sldId id="270" r:id="rId8"/>
    <p:sldId id="274" r:id="rId9"/>
  </p:sldIdLst>
  <p:sldSz cx="1219263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225" y="2979514"/>
            <a:ext cx="9145351" cy="1249599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225" y="4374981"/>
            <a:ext cx="9145351" cy="417795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924" y="363601"/>
            <a:ext cx="10517153" cy="58104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2365" y="2598065"/>
            <a:ext cx="6166761" cy="7379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82365" y="3353492"/>
            <a:ext cx="6173112" cy="5508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324" y="1219204"/>
            <a:ext cx="5182365" cy="49577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3112" y="1219204"/>
            <a:ext cx="5182365" cy="495777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130" y="365126"/>
            <a:ext cx="10473947" cy="57600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66838" y="2282407"/>
            <a:ext cx="2765208" cy="109080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2599584" y="3488409"/>
            <a:ext cx="3323291" cy="190341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44137" y="2282407"/>
            <a:ext cx="2765208" cy="1090803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66896" y="3488409"/>
            <a:ext cx="3323291" cy="190341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1936" y="3567610"/>
            <a:ext cx="7647529" cy="583202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588917" y="4555143"/>
            <a:ext cx="5015968" cy="509274"/>
            <a:chOff x="3701527" y="4555130"/>
            <a:chExt cx="5015227" cy="509273"/>
          </a:xfrm>
        </p:grpSpPr>
        <p:sp>
          <p:nvSpPr>
            <p:cNvPr id="7" name="菱形 6"/>
            <p:cNvSpPr/>
            <p:nvPr/>
          </p:nvSpPr>
          <p:spPr>
            <a:xfrm>
              <a:off x="5954504" y="4555130"/>
              <a:ext cx="509273" cy="509273"/>
            </a:xfrm>
            <a:prstGeom prst="diamond">
              <a:avLst/>
            </a:prstGeom>
            <a:solidFill>
              <a:schemeClr val="tx1"/>
            </a:solidFill>
            <a:ln w="1206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70152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57807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458358" y="1269210"/>
            <a:ext cx="3277084" cy="1638305"/>
            <a:chOff x="4457700" y="1269206"/>
            <a:chExt cx="3276600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457700" y="1269206"/>
              <a:ext cx="3276600" cy="1638300"/>
              <a:chOff x="5486400" y="1135856"/>
              <a:chExt cx="3276600" cy="1638300"/>
            </a:xfrm>
          </p:grpSpPr>
          <p:sp>
            <p:nvSpPr>
              <p:cNvPr id="13" name="直角三角形 12"/>
              <p:cNvSpPr/>
              <p:nvPr/>
            </p:nvSpPr>
            <p:spPr>
              <a:xfrm>
                <a:off x="71247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38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flipH="1">
                <a:off x="54864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60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816382" y="2045331"/>
              <a:ext cx="559237" cy="608885"/>
            </a:xfrm>
            <a:custGeom>
              <a:avLst/>
              <a:gdLst>
                <a:gd name="T0" fmla="*/ 132 w 184"/>
                <a:gd name="T1" fmla="*/ 24 h 200"/>
                <a:gd name="T2" fmla="*/ 52 w 184"/>
                <a:gd name="T3" fmla="*/ 24 h 200"/>
                <a:gd name="T4" fmla="*/ 52 w 184"/>
                <a:gd name="T5" fmla="*/ 44 h 200"/>
                <a:gd name="T6" fmla="*/ 132 w 184"/>
                <a:gd name="T7" fmla="*/ 44 h 200"/>
                <a:gd name="T8" fmla="*/ 132 w 184"/>
                <a:gd name="T9" fmla="*/ 24 h 200"/>
                <a:gd name="T10" fmla="*/ 132 w 184"/>
                <a:gd name="T11" fmla="*/ 0 h 200"/>
                <a:gd name="T12" fmla="*/ 52 w 184"/>
                <a:gd name="T13" fmla="*/ 0 h 200"/>
                <a:gd name="T14" fmla="*/ 52 w 184"/>
                <a:gd name="T15" fmla="*/ 16 h 200"/>
                <a:gd name="T16" fmla="*/ 132 w 184"/>
                <a:gd name="T17" fmla="*/ 16 h 200"/>
                <a:gd name="T18" fmla="*/ 132 w 184"/>
                <a:gd name="T19" fmla="*/ 0 h 200"/>
                <a:gd name="T20" fmla="*/ 184 w 184"/>
                <a:gd name="T21" fmla="*/ 84 h 200"/>
                <a:gd name="T22" fmla="*/ 132 w 184"/>
                <a:gd name="T23" fmla="*/ 84 h 200"/>
                <a:gd name="T24" fmla="*/ 132 w 184"/>
                <a:gd name="T25" fmla="*/ 52 h 200"/>
                <a:gd name="T26" fmla="*/ 52 w 184"/>
                <a:gd name="T27" fmla="*/ 52 h 200"/>
                <a:gd name="T28" fmla="*/ 52 w 184"/>
                <a:gd name="T29" fmla="*/ 84 h 200"/>
                <a:gd name="T30" fmla="*/ 0 w 184"/>
                <a:gd name="T31" fmla="*/ 84 h 200"/>
                <a:gd name="T32" fmla="*/ 92 w 184"/>
                <a:gd name="T33" fmla="*/ 162 h 200"/>
                <a:gd name="T34" fmla="*/ 184 w 184"/>
                <a:gd name="T35" fmla="*/ 84 h 200"/>
                <a:gd name="T36" fmla="*/ 175 w 184"/>
                <a:gd name="T37" fmla="*/ 168 h 200"/>
                <a:gd name="T38" fmla="*/ 9 w 184"/>
                <a:gd name="T39" fmla="*/ 168 h 200"/>
                <a:gd name="T40" fmla="*/ 0 w 184"/>
                <a:gd name="T41" fmla="*/ 177 h 200"/>
                <a:gd name="T42" fmla="*/ 0 w 184"/>
                <a:gd name="T43" fmla="*/ 191 h 200"/>
                <a:gd name="T44" fmla="*/ 9 w 184"/>
                <a:gd name="T45" fmla="*/ 200 h 200"/>
                <a:gd name="T46" fmla="*/ 175 w 184"/>
                <a:gd name="T47" fmla="*/ 200 h 200"/>
                <a:gd name="T48" fmla="*/ 184 w 184"/>
                <a:gd name="T49" fmla="*/ 191 h 200"/>
                <a:gd name="T50" fmla="*/ 184 w 184"/>
                <a:gd name="T51" fmla="*/ 177 h 200"/>
                <a:gd name="T52" fmla="*/ 175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24"/>
                  </a:lnTo>
                  <a:close/>
                  <a:moveTo>
                    <a:pt x="13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2" y="0"/>
                  </a:lnTo>
                  <a:close/>
                  <a:moveTo>
                    <a:pt x="184" y="84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2" y="162"/>
                    <a:pt x="92" y="162"/>
                    <a:pt x="92" y="162"/>
                  </a:cubicBezTo>
                  <a:lnTo>
                    <a:pt x="184" y="84"/>
                  </a:lnTo>
                  <a:close/>
                  <a:moveTo>
                    <a:pt x="175" y="168"/>
                  </a:moveTo>
                  <a:cubicBezTo>
                    <a:pt x="9" y="168"/>
                    <a:pt x="9" y="168"/>
                    <a:pt x="9" y="168"/>
                  </a:cubicBezTo>
                  <a:cubicBezTo>
                    <a:pt x="4" y="168"/>
                    <a:pt x="0" y="172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80" y="200"/>
                    <a:pt x="184" y="196"/>
                    <a:pt x="184" y="191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2"/>
                    <a:pt x="180" y="168"/>
                    <a:pt x="175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924" y="457201"/>
            <a:ext cx="4165815" cy="1602005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954" y="457201"/>
            <a:ext cx="6171311" cy="5403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911" y="2059206"/>
            <a:ext cx="4165815" cy="38124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4067" y="365126"/>
            <a:ext cx="1681410" cy="5811855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324" y="365126"/>
            <a:ext cx="8664268" cy="5811855"/>
          </a:xfrm>
        </p:spPr>
        <p:txBody>
          <a:bodyPr vert="eaVert"/>
          <a:lstStyle>
            <a:lvl1pPr marL="228600" indent="-228600">
              <a:buFontTx/>
              <a:buBlip>
                <a:blip r:embed="rId3"/>
              </a:buBlip>
              <a:defRPr sz="2400"/>
            </a:lvl1pPr>
            <a:lvl2pPr marL="725805" indent="-28448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800"/>
            </a:lvl4pPr>
            <a:lvl5pPr marL="2057400" indent="-228600">
              <a:buFontTx/>
              <a:buBlip>
                <a:blip r:embed="rId3"/>
              </a:buBlip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1390" y="365126"/>
            <a:ext cx="10474086" cy="574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24" y="1159937"/>
            <a:ext cx="10517153" cy="5017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24" y="6356368"/>
            <a:ext cx="27436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197" y="6356368"/>
            <a:ext cx="4115408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872" y="6356368"/>
            <a:ext cx="2743605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200"/>
        </a:spcBef>
        <a:buSzPct val="80000"/>
        <a:buFontTx/>
        <a:buBlip>
          <a:blip r:embed="rId1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84480" algn="just" defTabSz="914400" rtl="0" eaLnBrk="1" latinLnBrk="0" hangingPunct="1">
        <a:lnSpc>
          <a:spcPct val="120000"/>
        </a:lnSpc>
        <a:spcBef>
          <a:spcPts val="600"/>
        </a:spcBef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Linux Ext2文件系统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74748" y="4018927"/>
            <a:ext cx="9144026" cy="934088"/>
          </a:xfrm>
        </p:spPr>
        <p:txBody>
          <a:bodyPr>
            <a:normAutofit lnSpcReduction="20000"/>
          </a:bodyPr>
          <a:p>
            <a:r>
              <a:rPr lang="zh-CN" altLang="en-US"/>
              <a:t>期末答辩          </a:t>
            </a:r>
            <a:endParaRPr lang="zh-CN" altLang="en-US"/>
          </a:p>
          <a:p>
            <a:r>
              <a:rPr lang="zh-CN" altLang="en-US"/>
              <a:t>                                                                              </a:t>
            </a:r>
            <a:r>
              <a:rPr lang="en-US" altLang="zh-CN"/>
              <a:t>E</a:t>
            </a:r>
            <a:r>
              <a:rPr lang="zh-CN" altLang="en-US"/>
              <a:t>组</a:t>
            </a:r>
            <a:endParaRPr lang="zh-CN" altLang="en-US"/>
          </a:p>
        </p:txBody>
      </p:sp>
      <p:pic>
        <p:nvPicPr>
          <p:cNvPr id="4" name="图片 3" descr="buaa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23" y="609285"/>
            <a:ext cx="3503305" cy="75882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sp>
        <p:nvSpPr>
          <p:cNvPr id="5" name="副标题 2"/>
          <p:cNvSpPr>
            <a:spLocks noGrp="1"/>
          </p:cNvSpPr>
          <p:nvPr/>
        </p:nvSpPr>
        <p:spPr>
          <a:xfrm>
            <a:off x="1674748" y="5523242"/>
            <a:ext cx="9144026" cy="9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20000"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SzPct val="80000"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成员：丁贵强、王涵仲、王新晨、曹卫青          </a:t>
            </a:r>
            <a:endParaRPr lang="zh-CN" altLang="en-US"/>
          </a:p>
          <a:p>
            <a:r>
              <a:rPr lang="zh-CN" altLang="en-US"/>
              <a:t>                                                                                     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二、实验</a:t>
            </a:r>
            <a:r>
              <a:rPr lang="en-US" altLang="zh-CN"/>
              <a:t>1-8</a:t>
            </a:r>
            <a:r>
              <a:rPr lang="zh-CN" altLang="en-US"/>
              <a:t>汇总资料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1)</a:t>
            </a:r>
            <a:r>
              <a:t>实验1--软件需求分析</a:t>
            </a:r>
            <a:r>
              <a:rPr lang="en-US" altLang="zh-CN"/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2) </a:t>
            </a:r>
            <a:r>
              <a:rPr>
                <a:sym typeface="+mn-ea"/>
              </a:rPr>
              <a:t>实验2--软件需求评审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3) </a:t>
            </a:r>
            <a:r>
              <a:rPr>
                <a:sym typeface="+mn-ea"/>
              </a:rPr>
              <a:t>实验3--改进与展示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4) </a:t>
            </a:r>
            <a:r>
              <a:rPr>
                <a:sym typeface="+mn-ea"/>
              </a:rPr>
              <a:t>实验4--软件测试</a:t>
            </a:r>
            <a:r>
              <a:rPr lang="en-US">
                <a:sym typeface="+mn-ea"/>
              </a:rPr>
              <a:t>:</a:t>
            </a: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5) </a:t>
            </a:r>
            <a:r>
              <a:rPr>
                <a:sym typeface="+mn-ea"/>
              </a:rPr>
              <a:t>实验5--软件测试评审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6) </a:t>
            </a:r>
            <a:r>
              <a:rPr>
                <a:sym typeface="+mn-ea"/>
              </a:rPr>
              <a:t>实验6--进度计划与控制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7) </a:t>
            </a:r>
            <a:r>
              <a:rPr lang="zh-CN" altLang="en-US">
                <a:sym typeface="+mn-ea"/>
              </a:rPr>
              <a:t>实验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8) </a:t>
            </a:r>
            <a:r>
              <a:rPr lang="zh-CN" altLang="en-US">
                <a:sym typeface="+mn-ea"/>
              </a:rPr>
              <a:t>实验</a:t>
            </a:r>
            <a:r>
              <a:rPr lang="en-US" altLang="zh-CN">
                <a:sym typeface="+mn-ea"/>
              </a:rPr>
              <a:t>8</a:t>
            </a:r>
            <a:r>
              <a:rPr lang="en-US" altLang="zh-CN">
                <a:sym typeface="+mn-ea"/>
              </a:rPr>
              <a:t>: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3110" y="1276350"/>
            <a:ext cx="3066415" cy="447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1921510"/>
            <a:ext cx="2505075" cy="53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95" y="2289810"/>
            <a:ext cx="4733290" cy="40665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060" y="2570480"/>
            <a:ext cx="2618740" cy="4762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735" y="3147695"/>
            <a:ext cx="2933065" cy="5619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480" y="3833495"/>
            <a:ext cx="1933575" cy="5238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110" y="4357370"/>
            <a:ext cx="2942590" cy="533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040" y="5047615"/>
            <a:ext cx="1847850" cy="3714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2040" y="5660390"/>
            <a:ext cx="3285490" cy="4381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69630" y="1499235"/>
            <a:ext cx="24028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汇总文档</a:t>
            </a:r>
            <a:endParaRPr lang="zh-CN" altLang="zh-CN"/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三、总结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85510" y="1139190"/>
            <a:ext cx="4394200" cy="5017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2080260"/>
            <a:ext cx="4552315" cy="4076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7070" y="1296670"/>
            <a:ext cx="32258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MPP</a:t>
            </a:r>
            <a:r>
              <a:rPr lang="zh-CN" altLang="en-US">
                <a:sym typeface="+mn-ea"/>
              </a:rPr>
              <a:t>工时统计信息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zh-CN" altLang="en-US"/>
              <a:t>每个人的统计情况：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1380" y="1409065"/>
            <a:ext cx="8829675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r>
              <a:rPr lang="zh-CN" altLang="en-US"/>
              <a:t>四、修改情况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0845" y="939800"/>
            <a:ext cx="5505450" cy="442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15" y="939800"/>
            <a:ext cx="5504815" cy="3523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4483100"/>
            <a:ext cx="5581015" cy="885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915" y="5368925"/>
            <a:ext cx="5523865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r>
              <a:rPr lang="zh-CN" altLang="en-US"/>
              <a:t>五、我们组存在的问题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mpp</a:t>
            </a:r>
            <a:r>
              <a:rPr lang="zh-CN" altLang="en-US"/>
              <a:t>文件没有起到进度控制与计划作用，对</a:t>
            </a:r>
            <a:r>
              <a:rPr lang="en-US" altLang="zh-CN"/>
              <a:t>mpp</a:t>
            </a:r>
            <a:r>
              <a:rPr lang="zh-CN" altLang="en-US"/>
              <a:t>文件使用不熟</a:t>
            </a:r>
            <a:r>
              <a:rPr lang="zh-CN" altLang="en-US"/>
              <a:t>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）会议记录不全，没有坚持下去；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）平时工作文件以</a:t>
            </a:r>
            <a:r>
              <a:rPr lang="en-US" altLang="zh-CN"/>
              <a:t>QQ</a:t>
            </a:r>
            <a:r>
              <a:rPr lang="zh-CN" altLang="en-US"/>
              <a:t>传输比较多，没有很好发挥</a:t>
            </a:r>
            <a:r>
              <a:rPr lang="en-US" altLang="zh-CN"/>
              <a:t>Github</a:t>
            </a:r>
            <a:r>
              <a:rPr lang="zh-CN" altLang="en-US"/>
              <a:t>管理作用；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）后期没有怎么开会。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                                        </a:t>
            </a:r>
            <a:endParaRPr lang="en-US" altLang="zh-CN"/>
          </a:p>
          <a:p>
            <a:pPr marL="0" indent="0">
              <a:buNone/>
            </a:pPr>
            <a:r>
              <a:rPr lang="en-US" altLang="zh-CN" sz="9600"/>
              <a:t>         Thanks! </a:t>
            </a:r>
            <a:endParaRPr lang="en-US" altLang="zh-CN" sz="9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custom"/>
  <p:tag name="KSO_WM_TEMPLATE_INDEX" val="160190"/>
</p:tagLst>
</file>

<file path=ppt/tags/tag2.xml><?xml version="1.0" encoding="utf-8"?>
<p:tagLst xmlns:p="http://schemas.openxmlformats.org/presentationml/2006/main">
  <p:tag name="KSO_WM_TEMPLATE_CATEGORY" val="custom"/>
  <p:tag name="KSO_WM_TEMPLATE_INDEX" val="160190"/>
</p:tagLst>
</file>

<file path=ppt/theme/theme1.xml><?xml version="1.0" encoding="utf-8"?>
<a:theme xmlns:a="http://schemas.openxmlformats.org/drawingml/2006/main" name="Office 主题">
  <a:themeElements>
    <a:clrScheme name="自定义 26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26AABC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WPS 演示</Application>
  <PresentationFormat>宽屏</PresentationFormat>
  <Paragraphs>55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Linux Ext2文件系统</vt:lpstr>
      <vt:lpstr>二、我们组实现的命令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68</cp:revision>
  <dcterms:created xsi:type="dcterms:W3CDTF">2015-05-05T08:02:00Z</dcterms:created>
  <dcterms:modified xsi:type="dcterms:W3CDTF">2016-06-24T09:14:37Z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